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257" r:id="rId6"/>
    <p:sldId id="272" r:id="rId7"/>
    <p:sldId id="258" r:id="rId8"/>
    <p:sldId id="275" r:id="rId9"/>
    <p:sldId id="276" r:id="rId10"/>
    <p:sldId id="298" r:id="rId11"/>
    <p:sldId id="300" r:id="rId12"/>
    <p:sldId id="273" r:id="rId13"/>
    <p:sldId id="286" r:id="rId14"/>
    <p:sldId id="287" r:id="rId15"/>
    <p:sldId id="288" r:id="rId16"/>
    <p:sldId id="274" r:id="rId17"/>
    <p:sldId id="264" r:id="rId18"/>
    <p:sldId id="266" r:id="rId19"/>
    <p:sldId id="277" r:id="rId20"/>
    <p:sldId id="279" r:id="rId21"/>
    <p:sldId id="294" r:id="rId22"/>
    <p:sldId id="280" r:id="rId23"/>
    <p:sldId id="281" r:id="rId24"/>
    <p:sldId id="284" r:id="rId25"/>
    <p:sldId id="285" r:id="rId26"/>
    <p:sldId id="282" r:id="rId27"/>
    <p:sldId id="283" r:id="rId28"/>
    <p:sldId id="289" r:id="rId29"/>
    <p:sldId id="290" r:id="rId30"/>
    <p:sldId id="291" r:id="rId31"/>
    <p:sldId id="292" r:id="rId32"/>
    <p:sldId id="293" r:id="rId33"/>
    <p:sldId id="295" r:id="rId34"/>
    <p:sldId id="296" r:id="rId35"/>
    <p:sldId id="299" r:id="rId36"/>
    <p:sldId id="29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F98020-10C1-EE4B-B1CA-FBEC016D4C73}">
          <p14:sldIdLst>
            <p14:sldId id="256"/>
            <p14:sldId id="257"/>
            <p14:sldId id="272"/>
            <p14:sldId id="258"/>
            <p14:sldId id="275"/>
            <p14:sldId id="276"/>
            <p14:sldId id="298"/>
            <p14:sldId id="300"/>
            <p14:sldId id="273"/>
            <p14:sldId id="286"/>
            <p14:sldId id="287"/>
            <p14:sldId id="288"/>
            <p14:sldId id="274"/>
            <p14:sldId id="264"/>
            <p14:sldId id="266"/>
            <p14:sldId id="277"/>
            <p14:sldId id="279"/>
            <p14:sldId id="294"/>
            <p14:sldId id="280"/>
            <p14:sldId id="281"/>
            <p14:sldId id="284"/>
            <p14:sldId id="285"/>
            <p14:sldId id="282"/>
            <p14:sldId id="283"/>
            <p14:sldId id="289"/>
            <p14:sldId id="290"/>
            <p14:sldId id="291"/>
            <p14:sldId id="292"/>
            <p14:sldId id="293"/>
            <p14:sldId id="295"/>
            <p14:sldId id="296"/>
            <p14:sldId id="299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5135"/>
    <a:srgbClr val="BDA07D"/>
    <a:srgbClr val="F5F9F9"/>
    <a:srgbClr val="627272"/>
    <a:srgbClr val="93A5A8"/>
    <a:srgbClr val="3E7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10" autoAdjust="0"/>
    <p:restoredTop sz="83140" autoAdjust="0"/>
  </p:normalViewPr>
  <p:slideViewPr>
    <p:cSldViewPr snapToGrid="0">
      <p:cViewPr>
        <p:scale>
          <a:sx n="109" d="100"/>
          <a:sy n="109" d="100"/>
        </p:scale>
        <p:origin x="1512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AF03AE-1CC2-475F-B909-50970E969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3C45E-73BA-4C86-A24F-A5006B4E7B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7A4CE-17BB-4BB2-AC7B-97495293E2AC}" type="datetimeFigureOut">
              <a:rPr lang="en-US" smtClean="0"/>
              <a:t>10/4/23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DB874-DF6A-4AFA-8055-4AD7EE4CE3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7078F-04CB-4625-B536-5BCAA2EC6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EF92D-82DD-4142-BCE8-036B91487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70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6C8F5-2FDA-4718-81AA-24F4816BBD56}" type="datetimeFigureOut">
              <a:rPr lang="en-US" smtClean="0"/>
              <a:t>10/4/23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EC616-C518-4358-9496-6C33B2F5FA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2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Weighted consideration for loss</a:t>
            </a:r>
          </a:p>
          <a:p>
            <a:endParaRPr lang="en-US" dirty="0"/>
          </a:p>
          <a:p>
            <a:r>
              <a:rPr lang="en-US" dirty="0"/>
              <a:t>GCN: GCN convolutional layers</a:t>
            </a:r>
          </a:p>
          <a:p>
            <a:r>
              <a:rPr lang="en-US" dirty="0"/>
              <a:t>GAT: GAT convolutional layers with a specified number of heads</a:t>
            </a:r>
          </a:p>
          <a:p>
            <a:r>
              <a:rPr lang="en-US" dirty="0" err="1"/>
              <a:t>GraphSAGE</a:t>
            </a:r>
            <a:r>
              <a:rPr lang="en-US" dirty="0"/>
              <a:t>: SAGE convolutional layers with number of samples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55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Weighted consideration for loss</a:t>
            </a:r>
          </a:p>
          <a:p>
            <a:endParaRPr lang="en-US" dirty="0"/>
          </a:p>
          <a:p>
            <a:r>
              <a:rPr lang="en-US" dirty="0"/>
              <a:t>GCN: GCN convolutional layers</a:t>
            </a:r>
          </a:p>
          <a:p>
            <a:r>
              <a:rPr lang="en-US" dirty="0"/>
              <a:t>GAT: GAT convolutional layers with a specified number of heads</a:t>
            </a:r>
          </a:p>
          <a:p>
            <a:r>
              <a:rPr lang="en-US" dirty="0" err="1"/>
              <a:t>GraphSAGE</a:t>
            </a:r>
            <a:r>
              <a:rPr lang="en-US" dirty="0"/>
              <a:t>: SAGE convolutional layers with number of samples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820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D1D5DB"/>
                </a:solidFill>
                <a:effectLst/>
                <a:latin typeface="Söhne"/>
              </a:rPr>
              <a:t>Hyperparameters optimized one at a time while others kept fixed for focused exploration.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522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dirty="0">
                <a:effectLst/>
                <a:latin typeface="Söhne"/>
              </a:rPr>
              <a:t>F1-Score used to capture a balance between Precision and Sensitivity, considering the trade-off between Sensitivity and Specificity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454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D1D5DB"/>
                </a:solidFill>
                <a:effectLst/>
                <a:latin typeface="Söhne"/>
              </a:rPr>
              <a:t>Hyperparameters optimized one at a time while others kept fixed for focused exploration.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52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D1D5DB"/>
                </a:solidFill>
                <a:effectLst/>
                <a:latin typeface="Söhne"/>
              </a:rPr>
              <a:t>Hyperparameters optimized one at a time while others kept fixed for focused exploration.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836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D1D5DB"/>
                </a:solidFill>
                <a:effectLst/>
                <a:latin typeface="Söhne"/>
              </a:rPr>
              <a:t>Hyperparameters optimized one at a time while others kept fixed for focused exploration.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217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D1D5DB"/>
                </a:solidFill>
                <a:effectLst/>
                <a:latin typeface="Söhne"/>
              </a:rPr>
              <a:t>Hyperparameters optimized one at a time while others kept fixed for focused exploration.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317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Reliance on proximity data for disease transmission understanding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337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Weighted consideration for loss</a:t>
            </a:r>
          </a:p>
          <a:p>
            <a:endParaRPr lang="en-US" dirty="0"/>
          </a:p>
          <a:p>
            <a:r>
              <a:rPr lang="en-US" dirty="0"/>
              <a:t>GCN: GCN convolutional layers</a:t>
            </a:r>
          </a:p>
          <a:p>
            <a:r>
              <a:rPr lang="en-US" dirty="0"/>
              <a:t>GAT: GAT convolutional layers with a specified number of heads</a:t>
            </a:r>
          </a:p>
          <a:p>
            <a:r>
              <a:rPr lang="en-US" dirty="0" err="1"/>
              <a:t>GraphSAGE</a:t>
            </a:r>
            <a:r>
              <a:rPr lang="en-US" dirty="0"/>
              <a:t>: SAGE convolutional layers with number of samples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976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Adaptive models</a:t>
            </a:r>
          </a:p>
          <a:p>
            <a:r>
              <a:rPr lang="en-US" dirty="0"/>
              <a:t>Enhanced </a:t>
            </a:r>
            <a:r>
              <a:rPr lang="en-US" dirty="0" err="1"/>
              <a:t>intepretability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Multifactorial Modeling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Real-world Verification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129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Weighted consideration for loss</a:t>
            </a:r>
          </a:p>
          <a:p>
            <a:endParaRPr lang="en-US" dirty="0"/>
          </a:p>
          <a:p>
            <a:r>
              <a:rPr lang="en-US" dirty="0"/>
              <a:t>GCN: GCN convolutional layers</a:t>
            </a:r>
          </a:p>
          <a:p>
            <a:r>
              <a:rPr lang="en-US" dirty="0"/>
              <a:t>GAT: GAT convolutional layers with a specified number of heads</a:t>
            </a:r>
          </a:p>
          <a:p>
            <a:r>
              <a:rPr lang="en-US" dirty="0" err="1"/>
              <a:t>GraphSAGE</a:t>
            </a:r>
            <a:r>
              <a:rPr lang="en-US" dirty="0"/>
              <a:t>: SAGE convolutional layers with number of samples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11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  <a:t>Susceptible (vulnerable), Infected (capable of transmitting), or Recovered (immune)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400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literature tends to focus on building contact networks instead of predictive techniques</a:t>
            </a:r>
          </a:p>
          <a:p>
            <a:r>
              <a:rPr lang="en-US" dirty="0"/>
              <a:t>Results tend to be focused on an aggregate perspective and not targeted/individuals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40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374151"/>
                </a:solidFill>
                <a:effectLst/>
                <a:latin typeface="Söhne"/>
              </a:rPr>
              <a:t>Susceptible (vulnerable), Infected (capable of transmitting), or Recovered (immune)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697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i="0" u="none" strike="noStrike" dirty="0">
                <a:effectLst/>
                <a:latin typeface="Söhne"/>
              </a:rPr>
              <a:t>Cloud computing resources and GPU capabilities for efficient data processing.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b="1" i="0" u="none" strike="noStrike" dirty="0">
              <a:effectLst/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b="1" i="0" u="none" strike="noStrike" dirty="0">
                <a:effectLst/>
                <a:latin typeface="Söhne"/>
              </a:rPr>
              <a:t>Pandas and NumPy:</a:t>
            </a:r>
            <a:r>
              <a:rPr lang="en-GB" sz="1200" b="0" i="0" u="none" strike="noStrike" dirty="0">
                <a:effectLst/>
                <a:latin typeface="Söhne"/>
              </a:rPr>
              <a:t> Data manipulation and numerical operations.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b="1" i="0" u="none" strike="noStrike" dirty="0">
                <a:effectLst/>
                <a:latin typeface="Söhne"/>
              </a:rPr>
              <a:t>Matplotlib:</a:t>
            </a:r>
            <a:r>
              <a:rPr lang="en-GB" sz="1200" b="0" i="0" u="none" strike="noStrike" dirty="0">
                <a:effectLst/>
                <a:latin typeface="Söhne"/>
              </a:rPr>
              <a:t> Data visualization and graphical representation.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b="1" i="0" u="none" strike="noStrike" dirty="0">
                <a:effectLst/>
                <a:latin typeface="Söhne"/>
              </a:rPr>
              <a:t>MySQL Connector:</a:t>
            </a:r>
            <a:r>
              <a:rPr lang="en-GB" sz="1200" b="0" i="0" u="none" strike="noStrike" dirty="0">
                <a:effectLst/>
                <a:latin typeface="Söhne"/>
              </a:rPr>
              <a:t> Interaction with SQL database.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b="1" i="0" u="none" strike="noStrike" dirty="0" err="1">
                <a:effectLst/>
                <a:latin typeface="Söhne"/>
              </a:rPr>
              <a:t>PyTorch</a:t>
            </a:r>
            <a:r>
              <a:rPr lang="en-GB" sz="1200" b="1" i="0" u="none" strike="noStrike" dirty="0">
                <a:effectLst/>
                <a:latin typeface="Söhne"/>
              </a:rPr>
              <a:t> and </a:t>
            </a:r>
            <a:r>
              <a:rPr lang="en-GB" sz="1200" b="1" i="0" u="none" strike="noStrike" dirty="0" err="1">
                <a:effectLst/>
                <a:latin typeface="Söhne"/>
              </a:rPr>
              <a:t>PyTorch</a:t>
            </a:r>
            <a:r>
              <a:rPr lang="en-GB" sz="1200" b="1" i="0" u="none" strike="noStrike" dirty="0">
                <a:effectLst/>
                <a:latin typeface="Söhne"/>
              </a:rPr>
              <a:t> Geometric:</a:t>
            </a:r>
            <a:r>
              <a:rPr lang="en-GB" sz="1200" b="0" i="0" u="none" strike="noStrike" dirty="0">
                <a:effectLst/>
                <a:latin typeface="Söhne"/>
              </a:rPr>
              <a:t> Essential for graph-based machine learning tasks.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07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D1D5DB"/>
                </a:solidFill>
                <a:effectLst/>
                <a:latin typeface="Söhne"/>
              </a:rPr>
              <a:t>Hyperparameters optimized one at a time while others kept fixed for focused exploration.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66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486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1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69" y="2683895"/>
            <a:ext cx="5278514" cy="2862225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5000" cap="all" spc="2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636" y="5568698"/>
            <a:ext cx="5278514" cy="61814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43875" y="947737"/>
            <a:ext cx="4048124" cy="4962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127806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Launch"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101351-79F8-4AD7-A22B-E7AFB1C69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A49BC-8099-40DE-8210-5A1CBAA42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7BBE6-4278-4E33-9044-72A2E0C0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8564" y="1585733"/>
            <a:ext cx="2065188" cy="3995918"/>
          </a:xfrm>
          <a:prstGeom prst="rect">
            <a:avLst/>
          </a:prstGeom>
          <a:solidFill>
            <a:srgbClr val="3E7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549E-0E7C-4599-B51C-97AA7E52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32832" y="1585733"/>
            <a:ext cx="2065188" cy="3995918"/>
          </a:xfrm>
          <a:prstGeom prst="rect">
            <a:avLst/>
          </a:prstGeom>
          <a:solidFill>
            <a:srgbClr val="93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7C507F-AD4D-47B6-88C3-C1D0154FB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63405" y="1585733"/>
            <a:ext cx="2065188" cy="3995918"/>
          </a:xfrm>
          <a:prstGeom prst="rect">
            <a:avLst/>
          </a:prstGeom>
          <a:solidFill>
            <a:srgbClr val="627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266B1-BBD1-44C0-8D4C-4E651D320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3980" y="1585733"/>
            <a:ext cx="2065188" cy="3995918"/>
          </a:xfrm>
          <a:prstGeom prst="rect">
            <a:avLst/>
          </a:prstGeom>
          <a:solidFill>
            <a:srgbClr val="BDA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1BB1CE-E3FA-4E7F-A54B-3FB675098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1052" y="1585733"/>
            <a:ext cx="2065188" cy="3995918"/>
          </a:xfrm>
          <a:prstGeom prst="rect">
            <a:avLst/>
          </a:prstGeom>
          <a:solidFill>
            <a:srgbClr val="685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5D11F63-A3DB-4EB1-9148-6E8C6678D1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843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normalizeH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6E63495-7407-4360-95F6-82D0C68813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7843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3A879552-0B9C-48EC-8D07-A24DB252D6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52111" y="2443870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337BD60-5C54-4FEC-A9D6-5C29EB9479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2111" y="3276772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25F7073D-87C3-473A-9A04-748C3F6826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2684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5CB2BF3B-6E9D-4A28-A938-C9CC9E4964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2684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4E179CD-2F9C-44FA-813E-253ACC4A9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13259" y="2443870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4D58360-D7DD-4F33-A29E-5F4835C2DC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3259" y="3276772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AA5A81E7-83B9-4A30-9A57-98FFF27160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0331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C45C6D3E-88B9-42D5-9A94-6D2B9CA3CD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30331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43D60E-3024-42AA-9CF9-A44192AE7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2FBC6-68D1-4570-A549-C4A925FB8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1DC1F-6117-4AB4-9BF1-878D4F82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3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B9A4D3-8D91-4865-B422-5F60885A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592874" y="3684898"/>
            <a:ext cx="9006253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ECDAF5-DEB9-4A0C-9165-6ED23184A3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5435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EA1AD-EC70-422F-BADD-FCA14BF9D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28750" y="3520775"/>
            <a:ext cx="328246" cy="3282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84996E-63EA-4C88-816A-3AE158BB5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80314" y="3520775"/>
            <a:ext cx="328246" cy="328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09893-F9A1-4FA2-A462-C1C443EC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1878" y="3520775"/>
            <a:ext cx="328246" cy="3282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9FBC17-744B-4367-90B4-20C9CDBD1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3442" y="3520775"/>
            <a:ext cx="328246" cy="32824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D6CCE-53EA-424C-A29B-35A77F7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35004" y="3520775"/>
            <a:ext cx="328246" cy="32824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ADC218-9303-4431-8BD2-4D5F9C19A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296438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724929-97F8-4988-BD69-D86CAA695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1" y="2964383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0FEF08-1FB7-46B4-AB6B-D672A96A7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599127" y="2964383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8BA510CE-108D-434A-9BE7-BE67121752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1627860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tx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00414708-82D0-44BF-8CBD-2D165A3856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135346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72F07D4-1C66-4FA2-8361-FC6267F177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0216" y="1637385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432C0CF3-19F3-4C10-9EEC-BA5E5F3FD2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70216" y="2144871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4A3A0AFC-7EB9-4059-8C59-C42379BA92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3340" y="1637385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417F27A8-21AF-48E6-8A67-65C9920A30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73340" y="2144871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26C8D2A-15B8-4AB1-83F7-74DB0A35CC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736" y="4400252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07311D06-DEA1-4811-AC58-E3B935DC5A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6736" y="4917263"/>
            <a:ext cx="2251562" cy="79556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23AC1CF6-E394-4A35-A634-F187E005A4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1784" y="4400252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F72BEB0-9B11-4205-B9FC-10E5201C81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1784" y="4917263"/>
            <a:ext cx="2251562" cy="79556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4CD7-C8A6-4F56-81B4-F72FB22E0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4471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C7994-2504-4FF9-81F5-24405FEF0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4756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4F63B8-F105-4AC4-889E-C12790C8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3AAE30-8A46-485A-BD2B-6ADB1856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59F9D-CDA1-4B51-B521-C243219B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37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48F598-64F2-429E-B3E0-FC31DC90A0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9956"/>
            <a:ext cx="10515600" cy="726137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B9DAAC-E781-43E6-913C-893B8D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530240"/>
            <a:ext cx="12192001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7759" y="2063838"/>
            <a:ext cx="4626764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6D9CE0F4-78C6-4BD6-9C58-FDFC16FF09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7551" y="2486203"/>
            <a:ext cx="4626293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499BD94-B24B-4B23-9B87-81DF413EA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1708" y="2063837"/>
            <a:ext cx="462676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BC5A941-8EB4-4D4B-9671-6B8FA6447A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2188" y="2486202"/>
            <a:ext cx="4626293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E3392-5868-4F6C-BFCC-ECCB66A3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75EE-261C-47D3-A9E5-7401C706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7BB3A-38A2-4A8E-88C2-55FAE758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79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3E9C-104B-4460-A48D-0C2C5329B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0431"/>
            <a:ext cx="10515600" cy="726137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DDC2F-7D33-44CF-9D9F-B342720BB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530240"/>
            <a:ext cx="12192000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A8189FC-92D4-447F-BE75-86F13BA33B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3140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FDAEC9F-05AF-4D5D-AD2C-537FF767ED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932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2492CECA-D20C-47AF-A75A-44DFDE74D8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9790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EF915A4-555A-4718-876D-625A85FAB0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9582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458D237-AB82-4392-B182-AAF3694FDB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5874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AAA9CCE2-427A-46C0-A79B-0D01E8888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5666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A30FE-146C-418D-B68F-9EBB829D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CBBE8-05C6-4946-80F5-DE319A6F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839E0-080F-4A5D-99FB-FD1917E7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8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C65D0-3E91-45C0-BC6C-CC7BFE58B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4800" y="3429000"/>
            <a:ext cx="3097320" cy="978408"/>
          </a:xfrm>
          <a:prstGeom prst="rect">
            <a:avLst/>
          </a:prstGeom>
        </p:spPr>
        <p:txBody>
          <a:bodyPr anchor="ctr"/>
          <a:lstStyle>
            <a:lvl1pPr algn="l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651A5D-2C86-4900-A248-8559E39BD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051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5F84479-AB5A-4587-BAAF-A05E52224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5700" y="2854660"/>
            <a:ext cx="4749800" cy="212997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50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D8D3253-3A08-4F2F-B6B3-607BBC6B33D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75CEA-DDFB-4C62-B83F-6A0B86FA7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25E30-50C5-42DD-911D-36C0E732E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88C855-986C-4539-81CE-5421C8EB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39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F63EB3-EB79-4150-A7A5-F67566272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237" y="1096375"/>
            <a:ext cx="4045527" cy="1590790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9D0B50-E879-41B9-9B1B-EBB40605D1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951274"/>
            <a:ext cx="2743201" cy="47475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B4D3EE7-1F3B-4AAB-A04D-3162C35A1A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07354" y="2910720"/>
            <a:ext cx="4011410" cy="206126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A57A12F-74B8-4CBC-816C-F2AC890D1B9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48800" y="951274"/>
            <a:ext cx="2743200" cy="47475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19A048-F803-428B-9A66-6DE56F4D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CDA7-93A6-45DB-9062-E70E51ACB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08F63-561A-455E-8ED8-20CCE58E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593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26E97-2581-736C-5BD5-E610AA4DD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79DAA-149E-CC7F-57F3-DDC8A1DA1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851E6-190B-FBD3-9183-57FE23E5F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983A8-2218-434D-A0DC-504B1F5D4FA7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0A73E-D262-EA0F-4199-F2A3288BA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40E9A-AD67-E1FE-DE58-3F12FEE23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5DDF5-0313-8042-9C45-EEF6267B3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351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C813-EE84-4C00-BDF7-2FD444FA42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1580" y="942423"/>
            <a:ext cx="4694420" cy="1124392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1FB44AB-9520-4C96-A83D-2FABD15CBE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0587" y="2329867"/>
            <a:ext cx="4058872" cy="315653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000" cap="none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B1A04-4BA1-4FCF-B19E-6A052911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D33EA-800C-403C-867B-B4178A7C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285C91D-2914-4BB9-A857-7DFA168C76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83361" y="0"/>
            <a:ext cx="3598052" cy="32581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896BB5-7888-43CA-A76C-BF7DE06DF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3361" y="3599895"/>
            <a:ext cx="3598052" cy="32581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8D158-80CE-4259-AE40-6EC8A072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2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EC8E4-E66E-43DD-B7F9-77510035A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7600" y="2921000"/>
            <a:ext cx="4749800" cy="527050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DA549A2-F99E-46CF-BFF2-0F2D5834E1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492125"/>
            <a:ext cx="4114800" cy="537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E76B184-0041-41D4-948C-64DE4AB09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7600" y="3429000"/>
            <a:ext cx="4749800" cy="212997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50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B09CA-52A5-4AB5-AF1F-8A2194181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5B9A3-008F-4631-AAAD-66E8363F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47ADF-979E-4B05-BD10-4C2F2796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61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8C8EB8A-A968-4E47-AE69-9A01E7717EB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8402" y="598401"/>
            <a:ext cx="9645056" cy="56611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198BF-0DCC-40E9-B9E5-892F3CCF54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9978" y="3443968"/>
            <a:ext cx="6022021" cy="882499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tIns="457200" anchor="ctr" anchorCtr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AD04F8B-0B18-4B5F-B3A8-8EEDC439F5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9979" y="4326467"/>
            <a:ext cx="6022021" cy="830414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bIns="365760" anchor="ctr"/>
          <a:lstStyle>
            <a:lvl1pPr marL="0" indent="0" algn="l">
              <a:buNone/>
              <a:defRPr sz="2000" i="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9307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ly Perform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E33C-7BB8-4644-AC43-EAFCF071A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9663" y="498928"/>
            <a:ext cx="9972675" cy="567873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6A6D30-3C9B-4105-8529-1FC3C479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6CE03B-D3BE-49C6-B2A4-0E17803F1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EB961D-2B84-4E52-A71A-1C55CFFD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27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A794-F088-4753-95A0-021064EE6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4166"/>
            <a:ext cx="10515600" cy="567873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C3E83D-2F76-4F03-9EF6-81DED406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99F77-FE1A-4CD5-8B1C-50D8981A1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CA1C4-7C3D-4FAE-B5FC-D235F6D9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488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E96375-73CE-4ED7-90B6-293AB27ED0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E8AED7C-EFC3-4427-AD37-E7AA4AF0C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81910"/>
            <a:ext cx="12192000" cy="3352227"/>
          </a:xfrm>
          <a:custGeom>
            <a:avLst/>
            <a:gdLst>
              <a:gd name="connsiteX0" fmla="*/ 11721830 w 12192000"/>
              <a:gd name="connsiteY0" fmla="*/ 0 h 3352227"/>
              <a:gd name="connsiteX1" fmla="*/ 12192000 w 12192000"/>
              <a:gd name="connsiteY1" fmla="*/ 0 h 3352227"/>
              <a:gd name="connsiteX2" fmla="*/ 12192000 w 12192000"/>
              <a:gd name="connsiteY2" fmla="*/ 3352227 h 3352227"/>
              <a:gd name="connsiteX3" fmla="*/ 11721830 w 12192000"/>
              <a:gd name="connsiteY3" fmla="*/ 3352227 h 3352227"/>
              <a:gd name="connsiteX4" fmla="*/ 0 w 12192000"/>
              <a:gd name="connsiteY4" fmla="*/ 0 h 3352227"/>
              <a:gd name="connsiteX5" fmla="*/ 5525311 w 12192000"/>
              <a:gd name="connsiteY5" fmla="*/ 0 h 3352227"/>
              <a:gd name="connsiteX6" fmla="*/ 5525311 w 12192000"/>
              <a:gd name="connsiteY6" fmla="*/ 3352227 h 3352227"/>
              <a:gd name="connsiteX7" fmla="*/ 0 w 12192000"/>
              <a:gd name="connsiteY7" fmla="*/ 3352227 h 335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352227">
                <a:moveTo>
                  <a:pt x="11721830" y="0"/>
                </a:moveTo>
                <a:lnTo>
                  <a:pt x="12192000" y="0"/>
                </a:lnTo>
                <a:lnTo>
                  <a:pt x="12192000" y="3352227"/>
                </a:lnTo>
                <a:lnTo>
                  <a:pt x="11721830" y="3352227"/>
                </a:lnTo>
                <a:close/>
                <a:moveTo>
                  <a:pt x="0" y="0"/>
                </a:moveTo>
                <a:lnTo>
                  <a:pt x="5525311" y="0"/>
                </a:lnTo>
                <a:lnTo>
                  <a:pt x="5525311" y="3352227"/>
                </a:lnTo>
                <a:lnTo>
                  <a:pt x="0" y="3352227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5000"/>
            </a:schemeClr>
          </a:solidFill>
        </p:spPr>
        <p:txBody>
          <a:bodyPr lIns="960120" rIns="7315200" anchor="b"/>
          <a:lstStyle>
            <a:lvl1pPr>
              <a:defRPr lang="en-US" sz="3200" cap="all" spc="200" baseline="0" dirty="0"/>
            </a:lvl1pPr>
          </a:lstStyle>
          <a:p>
            <a:pPr marL="0" lvl="0"/>
            <a:r>
              <a:rPr lang="en-US" dirty="0"/>
              <a:t>Click to add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2FF0B66-A4D6-423A-AC8B-48E8CD7DF8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534137"/>
            <a:ext cx="12192000" cy="1141953"/>
          </a:xfrm>
          <a:custGeom>
            <a:avLst/>
            <a:gdLst>
              <a:gd name="connsiteX0" fmla="*/ 11721830 w 12192000"/>
              <a:gd name="connsiteY0" fmla="*/ 1 h 1141953"/>
              <a:gd name="connsiteX1" fmla="*/ 12192000 w 12192000"/>
              <a:gd name="connsiteY1" fmla="*/ 1 h 1141953"/>
              <a:gd name="connsiteX2" fmla="*/ 12192000 w 12192000"/>
              <a:gd name="connsiteY2" fmla="*/ 1141953 h 1141953"/>
              <a:gd name="connsiteX3" fmla="*/ 11721830 w 12192000"/>
              <a:gd name="connsiteY3" fmla="*/ 1141953 h 1141953"/>
              <a:gd name="connsiteX4" fmla="*/ 0 w 12192000"/>
              <a:gd name="connsiteY4" fmla="*/ 0 h 1141953"/>
              <a:gd name="connsiteX5" fmla="*/ 5525311 w 12192000"/>
              <a:gd name="connsiteY5" fmla="*/ 0 h 1141953"/>
              <a:gd name="connsiteX6" fmla="*/ 5525311 w 12192000"/>
              <a:gd name="connsiteY6" fmla="*/ 1141952 h 1141953"/>
              <a:gd name="connsiteX7" fmla="*/ 0 w 12192000"/>
              <a:gd name="connsiteY7" fmla="*/ 1141952 h 114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141953">
                <a:moveTo>
                  <a:pt x="11721830" y="1"/>
                </a:moveTo>
                <a:lnTo>
                  <a:pt x="12192000" y="1"/>
                </a:lnTo>
                <a:lnTo>
                  <a:pt x="12192000" y="1141953"/>
                </a:lnTo>
                <a:lnTo>
                  <a:pt x="11721830" y="1141953"/>
                </a:lnTo>
                <a:close/>
                <a:moveTo>
                  <a:pt x="0" y="0"/>
                </a:moveTo>
                <a:lnTo>
                  <a:pt x="5525311" y="0"/>
                </a:lnTo>
                <a:lnTo>
                  <a:pt x="5525311" y="1141952"/>
                </a:lnTo>
                <a:lnTo>
                  <a:pt x="0" y="1141952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5000"/>
            </a:schemeClr>
          </a:solidFill>
        </p:spPr>
        <p:txBody>
          <a:bodyPr lIns="960120" tIns="137160" rIns="6400800" anchor="t"/>
          <a:lstStyle>
            <a:lvl1pPr marL="0" indent="0">
              <a:buNone/>
              <a:defRPr lang="en-US" sz="2000" b="0" i="0" spc="200" baseline="0" dirty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en-US" dirty="0"/>
              <a:t>Click to add name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52883E-0EA3-4DCA-BB78-AD84BBE5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860F9-7B15-486D-B68B-1D5E02F6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B89DE-8ADC-4391-8EAF-C713EA69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06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3D2BF-453A-45BE-9E29-EC3F8D9F5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846" y="1487527"/>
            <a:ext cx="2581554" cy="1325563"/>
          </a:xfrm>
          <a:prstGeom prst="rect">
            <a:avLst/>
          </a:prstGeom>
        </p:spPr>
        <p:txBody>
          <a:bodyPr anchor="b"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id="{C47B8159-559E-42C4-AA5B-7642DE4274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793630" y="677419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9E9FA76D-767D-4F48-9238-F384F4D416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3628" y="2299842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40F2B787-B1D2-493C-ABA2-D6E69C4800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93628" y="2774990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54" name="Picture Placeholder 9">
            <a:extLst>
              <a:ext uri="{FF2B5EF4-FFF2-40B4-BE49-F238E27FC236}">
                <a16:creationId xmlns:a16="http://schemas.microsoft.com/office/drawing/2014/main" id="{7FCC4980-412C-49F7-BF30-8693DD9EAC0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31774" y="677419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B9BD60DD-95CB-47D1-9C2F-5ACD388206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31772" y="2299842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19FF93B2-766D-4558-94BE-49F215C0FF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1772" y="2774990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57" name="Picture Placeholder 9">
            <a:extLst>
              <a:ext uri="{FF2B5EF4-FFF2-40B4-BE49-F238E27FC236}">
                <a16:creationId xmlns:a16="http://schemas.microsoft.com/office/drawing/2014/main" id="{F16F9FCC-4EE2-4D18-8257-694E9C80F54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793630" y="3250138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F434B9BC-2EC7-4433-BAA8-039EB5BED5C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93628" y="4872561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6F08FB05-53FB-4C19-A35C-592C4DFDFF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93628" y="5347709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9589D7D2-07DF-415C-A139-E911869A1BC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431774" y="3250138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E622F2E3-2C07-4ABC-A803-40361BBB738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431772" y="4872561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B505FD93-2404-46B6-9EE0-9CABFC5233E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31772" y="5347709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1FF20-37AD-4448-896C-C37172D1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AF771-F500-4564-96BB-2AC1F13F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4F218-0E34-408C-AB25-76184E9A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53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116A5-69B8-43BF-B141-AC2A4B6CE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217" y="1207697"/>
            <a:ext cx="2970156" cy="1622912"/>
          </a:xfrm>
          <a:prstGeom prst="rect">
            <a:avLst/>
          </a:prstGeom>
        </p:spPr>
        <p:txBody>
          <a:bodyPr anchor="b"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283EBF-8FBA-4A7A-9DCE-23E0BF7F6AA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80553" y="1153717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8D76D02-A6E3-446F-B85B-CAD9ED0641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51733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90954B1A-CAD7-4645-A1B3-1A5EFD54C9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51733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D517EAC0-89E0-4247-B048-92F65C868A7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891925" y="1153717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F5710E0-5399-4C8A-9D92-390195CB6F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63105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19883F1-27DD-46A1-AD71-3AE142560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63105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7847BEB8-AC95-445E-AFB4-34B7658BB992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003297" y="1153717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82B5CAB5-1932-4DC0-BBBD-8ABA7C5D5D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4476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E248F87C-2911-41CB-A4BD-6ECD4E13B8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74476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7B6B3681-1E21-44DA-AADA-F5E638A87423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10114667" y="1153717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D88AD4B-15C6-42C2-B9A5-BD645DA67D7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785846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D79E337C-DD94-4BC6-9F28-69AC04CD2B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85846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B50A84FF-F66B-4AB8-837C-E3025F19E9C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780553" y="361493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40D9937-87C5-40B3-86E6-F1CBFCA40C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1733" y="476739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C81570DE-3568-4F16-9DF8-269B29DDE60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51733" y="5242840"/>
            <a:ext cx="2069691" cy="6971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41C26642-ECFF-4F11-B242-BBBA5D672DA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891925" y="361493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5E4E35F3-EC7A-489D-985F-0CA9F0402B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63105" y="4768651"/>
            <a:ext cx="2069691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55AFBE6C-8E28-48EC-8798-5E463B8E47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63105" y="5243800"/>
            <a:ext cx="2069691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BCC40003-8966-4A03-9C79-EB95966FFE0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003297" y="361493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23FE51B-CC62-42E7-BCF7-123DB0B924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4476" y="4768651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3CA6C07A-2E37-4897-AF99-5152B241E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4476" y="5243800"/>
            <a:ext cx="2069690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026B0125-C5D1-4397-BA37-9D1FCB7DA71E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114667" y="361493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57BE95A-45E1-4F78-9162-0D9005657D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85846" y="4768651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EF2F2B86-E2A2-406A-9EED-2FBD6601798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785846" y="5243800"/>
            <a:ext cx="2069690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1FF20-37AD-4448-896C-C37172D1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AF771-F500-4564-96BB-2AC1F13F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4F218-0E34-408C-AB25-76184E9A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2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B4E19-B10C-43FA-AB4B-5D0396BD6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C552B-0CAD-4920-B258-233A9F86D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83FFB-15A3-4B11-A130-4565577A3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10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63" r:id="rId8"/>
    <p:sldLayoutId id="2147483656" r:id="rId9"/>
    <p:sldLayoutId id="2147483657" r:id="rId10"/>
    <p:sldLayoutId id="2147483664" r:id="rId11"/>
    <p:sldLayoutId id="2147483658" r:id="rId12"/>
    <p:sldLayoutId id="2147483659" r:id="rId13"/>
    <p:sldLayoutId id="2147483660" r:id="rId14"/>
    <p:sldLayoutId id="2147483661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gle view of circuit shaped like a brain">
            <a:extLst>
              <a:ext uri="{FF2B5EF4-FFF2-40B4-BE49-F238E27FC236}">
                <a16:creationId xmlns:a16="http://schemas.microsoft.com/office/drawing/2014/main" id="{43EF6463-FFCB-C3CE-C29D-6B72C796C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90" r="22845" b="1"/>
          <a:stretch/>
        </p:blipFill>
        <p:spPr>
          <a:xfrm>
            <a:off x="8143877" y="822603"/>
            <a:ext cx="4048123" cy="5212792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D64C50-A740-468A-8AB6-F949358D8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69" y="2683895"/>
            <a:ext cx="5278514" cy="2862225"/>
          </a:xfrm>
        </p:spPr>
        <p:txBody>
          <a:bodyPr/>
          <a:lstStyle/>
          <a:p>
            <a:r>
              <a:rPr lang="en-US" sz="3200" cap="none" dirty="0"/>
              <a:t>Predictive Modelling of Healthcare-Acquired Infections with RTLS Data &amp; Graph Neural Networks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94A06-38B8-4C8F-ABF0-FB763704D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636" y="5568698"/>
            <a:ext cx="5278514" cy="618142"/>
          </a:xfrm>
        </p:spPr>
        <p:txBody>
          <a:bodyPr/>
          <a:lstStyle/>
          <a:p>
            <a:r>
              <a:rPr lang="en-US" dirty="0" err="1"/>
              <a:t>Rivyesch</a:t>
            </a:r>
            <a:r>
              <a:rPr lang="en-US" dirty="0"/>
              <a:t> Ranjan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06CDEB7-77E8-4351-9B76-07896E731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96075" y="0"/>
            <a:ext cx="28956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569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32416A3-39EF-4CBE-943D-C79C22FDD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/>
          <a:lstStyle/>
          <a:p>
            <a:r>
              <a:rPr lang="en-US" dirty="0"/>
              <a:t>SIR Model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127C79B-F024-434C-825D-15CEE80923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7551" y="2486203"/>
            <a:ext cx="9675371" cy="3325723"/>
          </a:xfrm>
        </p:spPr>
        <p:txBody>
          <a:bodyPr/>
          <a:lstStyle/>
          <a:p>
            <a:r>
              <a:rPr lang="en-US" dirty="0"/>
              <a:t>Compartmental model that captures disease transmission dynamics</a:t>
            </a:r>
          </a:p>
          <a:p>
            <a:r>
              <a:rPr lang="en-US" dirty="0"/>
              <a:t>Consider individuals as susceptible, infected or recovered</a:t>
            </a:r>
          </a:p>
          <a:p>
            <a:r>
              <a:rPr lang="en-US" dirty="0"/>
              <a:t>Governed by three coupled ordinary differential equations (ODEs)</a:t>
            </a:r>
          </a:p>
          <a:p>
            <a:r>
              <a:rPr lang="en-US" dirty="0"/>
              <a:t>Assumes homogeneous mixing of infected and susceptible groups, and a constant total population over time</a:t>
            </a:r>
          </a:p>
          <a:p>
            <a:r>
              <a:rPr lang="en-US" dirty="0"/>
              <a:t>Importance of combining mathematical models like SIR with secondary models for enhanced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75B46-1A54-44B9-BDCF-97B4D6758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546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32416A3-39EF-4CBE-943D-C79C22FDD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/>
          <a:lstStyle/>
          <a:p>
            <a:r>
              <a:rPr lang="en-US" dirty="0"/>
              <a:t>Machine Learning in Epidemiological Modelling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127C79B-F024-434C-825D-15CEE80923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7551" y="2486203"/>
            <a:ext cx="9675371" cy="3325723"/>
          </a:xfrm>
        </p:spPr>
        <p:txBody>
          <a:bodyPr/>
          <a:lstStyle/>
          <a:p>
            <a:r>
              <a:rPr lang="en-US" dirty="0"/>
              <a:t>Three distinct models explored: linear regression, logistic function, and ARIMA</a:t>
            </a:r>
          </a:p>
          <a:p>
            <a:r>
              <a:rPr lang="en-US" dirty="0"/>
              <a:t>ML model exhibit limitations that stem from inability to explicitly capture spatial relationships in non-Euclidean data</a:t>
            </a:r>
          </a:p>
          <a:p>
            <a:r>
              <a:rPr lang="en-US" dirty="0"/>
              <a:t>Time series data, often complex with diverse correlations and intricate patterns, challenges traditional and machine learning methods</a:t>
            </a:r>
          </a:p>
          <a:p>
            <a:r>
              <a:rPr lang="en-US" dirty="0"/>
              <a:t>Majority of papers did a population level prediction</a:t>
            </a:r>
          </a:p>
          <a:p>
            <a:r>
              <a:rPr lang="en-US" dirty="0"/>
              <a:t>Emphasizing the need for tailored approaches based on context and data 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75B46-1A54-44B9-BDCF-97B4D6758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377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32416A3-39EF-4CBE-943D-C79C22FDD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/>
          <a:lstStyle/>
          <a:p>
            <a:r>
              <a:rPr lang="en-US" dirty="0"/>
              <a:t>Graph Approaches in Disease Transmission Prediction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127C79B-F024-434C-825D-15CEE80923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7551" y="2486203"/>
            <a:ext cx="9675371" cy="3325723"/>
          </a:xfrm>
        </p:spPr>
        <p:txBody>
          <a:bodyPr/>
          <a:lstStyle/>
          <a:p>
            <a:r>
              <a:rPr lang="en-US" dirty="0"/>
              <a:t>Solution to capturing spatial and temporal dependencies in complex time series data</a:t>
            </a:r>
          </a:p>
          <a:p>
            <a:r>
              <a:rPr lang="en-US" dirty="0"/>
              <a:t>Graph-based modeling approaches using GNNs: capturing higher-order neighborhood information without overfitting</a:t>
            </a:r>
          </a:p>
          <a:p>
            <a:r>
              <a:rPr lang="en-US" dirty="0"/>
              <a:t>Innovative approach incorporating graph structure directly into neural network model for semi-supervised or supervised learning.</a:t>
            </a:r>
          </a:p>
          <a:p>
            <a:r>
              <a:rPr lang="en-US" dirty="0"/>
              <a:t>Challenges in GNN adoption: memory resources, scalability for real-time applications, and transformation of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75B46-1A54-44B9-BDCF-97B4D6758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73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7A290-A677-02E6-3750-E6819AB81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1FB1D-4507-0380-E922-2D1F54086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05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3C4CC1D7-A91E-4CD5-B051-0B202E09A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928"/>
            <a:ext cx="10515600" cy="567872"/>
          </a:xfrm>
        </p:spPr>
        <p:txBody>
          <a:bodyPr/>
          <a:lstStyle/>
          <a:p>
            <a:r>
              <a:rPr lang="en-US" dirty="0"/>
              <a:t>Methodology Overview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C73BB6C-294B-4A13-AFEB-58CFBE6EDC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7843" y="2434147"/>
            <a:ext cx="1826631" cy="776287"/>
          </a:xfrm>
        </p:spPr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6F35BA7-9C1A-47BD-9F51-FF505471E9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7843" y="3267049"/>
            <a:ext cx="1826631" cy="1527689"/>
          </a:xfrm>
        </p:spPr>
        <p:txBody>
          <a:bodyPr/>
          <a:lstStyle/>
          <a:p>
            <a:r>
              <a:rPr lang="en-US" dirty="0"/>
              <a:t>Clean and subset the data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56983C54-58DE-4EC6-A4F8-CC5E0956C5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952111" y="2443870"/>
            <a:ext cx="1826631" cy="776287"/>
          </a:xfrm>
        </p:spPr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69FD5778-FBC3-4719-B73E-FDA8CD3E6F7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952111" y="3276772"/>
            <a:ext cx="1826631" cy="1527689"/>
          </a:xfrm>
        </p:spPr>
        <p:txBody>
          <a:bodyPr/>
          <a:lstStyle/>
          <a:p>
            <a:r>
              <a:rPr lang="en-US" dirty="0"/>
              <a:t>Understand and extract insights on the characteristics of the data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D1B4E94F-ED75-4961-8559-62760ECE77C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2684" y="2434147"/>
            <a:ext cx="1826631" cy="776287"/>
          </a:xfrm>
        </p:spPr>
        <p:txBody>
          <a:bodyPr/>
          <a:lstStyle/>
          <a:p>
            <a:r>
              <a:rPr lang="en-US" dirty="0"/>
              <a:t>Epidemic Simulation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E5506267-2D48-49F5-A83E-BDD4CEDE678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82684" y="3267049"/>
            <a:ext cx="1826631" cy="1527689"/>
          </a:xfrm>
        </p:spPr>
        <p:txBody>
          <a:bodyPr/>
          <a:lstStyle/>
          <a:p>
            <a:r>
              <a:rPr lang="en-US" dirty="0"/>
              <a:t>Generate labels using simple SIR model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C3FBF82F-DBD2-47F5-B554-7A0405FCE74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13259" y="2443870"/>
            <a:ext cx="1826631" cy="776287"/>
          </a:xfrm>
        </p:spPr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1B675A47-B6F8-4C4D-94F4-A52389C3C52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13259" y="3276772"/>
            <a:ext cx="1826631" cy="1527689"/>
          </a:xfrm>
        </p:spPr>
        <p:txBody>
          <a:bodyPr/>
          <a:lstStyle/>
          <a:p>
            <a:r>
              <a:rPr lang="en-US" dirty="0"/>
              <a:t>Create temporal graph datasets from the structured tabular data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563DF0AC-EC94-4ECF-849C-EC09FF7F46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30331" y="2434147"/>
            <a:ext cx="1826631" cy="776287"/>
          </a:xfrm>
        </p:spPr>
        <p:txBody>
          <a:bodyPr/>
          <a:lstStyle/>
          <a:p>
            <a:r>
              <a:rPr lang="en-US" dirty="0"/>
              <a:t>modelling</a:t>
            </a:r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8A6E6F45-E685-4E7B-B715-B80B7092271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0331" y="3267049"/>
            <a:ext cx="1826631" cy="1527689"/>
          </a:xfrm>
        </p:spPr>
        <p:txBody>
          <a:bodyPr/>
          <a:lstStyle/>
          <a:p>
            <a:r>
              <a:rPr lang="en-US" dirty="0"/>
              <a:t>Use GCN, GAT and </a:t>
            </a:r>
            <a:r>
              <a:rPr lang="en-US" dirty="0" err="1"/>
              <a:t>GraphSAGE</a:t>
            </a:r>
            <a:r>
              <a:rPr lang="en-US" dirty="0"/>
              <a:t> to model the data and make predictions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39B0-AFDC-487D-BA64-66803D0D6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13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32416A3-39EF-4CBE-943D-C79C22FDD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/>
          <a:lstStyle/>
          <a:p>
            <a:r>
              <a:rPr lang="en-US" dirty="0"/>
              <a:t>Description of Data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127C79B-F024-434C-825D-15CEE80923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7551" y="2486203"/>
            <a:ext cx="9675371" cy="3325723"/>
          </a:xfrm>
        </p:spPr>
        <p:txBody>
          <a:bodyPr/>
          <a:lstStyle/>
          <a:p>
            <a:r>
              <a:rPr lang="en-US" dirty="0"/>
              <a:t>Proximity data from NHS Manchester hospital</a:t>
            </a:r>
          </a:p>
          <a:p>
            <a:r>
              <a:rPr lang="en-US" dirty="0"/>
              <a:t>463,833,330 records over 3 week time period</a:t>
            </a:r>
          </a:p>
          <a:p>
            <a:r>
              <a:rPr lang="en-US" dirty="0"/>
              <a:t>Data has 5-minute resolution, hence 6048 timesteps</a:t>
            </a:r>
          </a:p>
          <a:p>
            <a:r>
              <a:rPr lang="en-US" dirty="0"/>
              <a:t>468 individuals </a:t>
            </a:r>
          </a:p>
          <a:p>
            <a:r>
              <a:rPr lang="en-US" dirty="0"/>
              <a:t>Stored in AWS database using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75B46-1A54-44B9-BDCF-97B4D6758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395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uter script on a screen">
            <a:extLst>
              <a:ext uri="{FF2B5EF4-FFF2-40B4-BE49-F238E27FC236}">
                <a16:creationId xmlns:a16="http://schemas.microsoft.com/office/drawing/2014/main" id="{6041EA1A-8E9F-E4AE-82DD-663E008C4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4" r="44157" b="-2"/>
          <a:stretch/>
        </p:blipFill>
        <p:spPr>
          <a:xfrm>
            <a:off x="838200" y="496887"/>
            <a:ext cx="4114800" cy="5337549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E8D036FB-049F-42B9-8221-9EAE4768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0" y="1637160"/>
            <a:ext cx="4749800" cy="816429"/>
          </a:xfrm>
        </p:spPr>
        <p:txBody>
          <a:bodyPr/>
          <a:lstStyle/>
          <a:p>
            <a:r>
              <a:rPr lang="en-US" sz="2800" dirty="0"/>
              <a:t>Technologies and Libraries </a:t>
            </a:r>
            <a:r>
              <a:rPr lang="en-US" sz="2800" dirty="0" err="1"/>
              <a:t>Utilised</a:t>
            </a:r>
            <a:endParaRPr lang="en-US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58E8B1-0215-4BC8-AF46-4F9A87F2A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7600" y="2453590"/>
            <a:ext cx="4749800" cy="2077374"/>
          </a:xfrm>
        </p:spPr>
        <p:txBody>
          <a:bodyPr/>
          <a:lstStyle/>
          <a:p>
            <a:r>
              <a:rPr lang="en-US" dirty="0"/>
              <a:t>Technologies:</a:t>
            </a:r>
          </a:p>
          <a:p>
            <a:r>
              <a:rPr lang="en-US" dirty="0"/>
              <a:t>Python, SQL, Amazon </a:t>
            </a:r>
            <a:r>
              <a:rPr lang="en-US" dirty="0" err="1"/>
              <a:t>SageMaker</a:t>
            </a:r>
            <a:endParaRPr lang="en-US" dirty="0"/>
          </a:p>
          <a:p>
            <a:endParaRPr lang="en-US" dirty="0"/>
          </a:p>
          <a:p>
            <a:r>
              <a:rPr lang="en-US" dirty="0"/>
              <a:t>Libraries:</a:t>
            </a:r>
          </a:p>
          <a:p>
            <a:r>
              <a:rPr lang="en-US" dirty="0"/>
              <a:t>Pandas and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Matplotlib</a:t>
            </a:r>
          </a:p>
          <a:p>
            <a:r>
              <a:rPr lang="en-US" dirty="0"/>
              <a:t>MySQL Connector</a:t>
            </a:r>
          </a:p>
          <a:p>
            <a:r>
              <a:rPr lang="en-US" dirty="0" err="1"/>
              <a:t>Pytorch</a:t>
            </a:r>
            <a:r>
              <a:rPr lang="en-US" dirty="0"/>
              <a:t> and </a:t>
            </a:r>
            <a:r>
              <a:rPr lang="en-US" dirty="0" err="1"/>
              <a:t>Pytorch</a:t>
            </a:r>
            <a:r>
              <a:rPr lang="en-US" dirty="0"/>
              <a:t> Geometric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5CC355-F6A6-4B5D-BE90-7C2313A8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0850" y="0"/>
            <a:ext cx="2349500" cy="993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23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32416A3-39EF-4CBE-943D-C79C22FDD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127C79B-F024-434C-825D-15CEE80923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7551" y="2486203"/>
            <a:ext cx="9675371" cy="3325723"/>
          </a:xfrm>
        </p:spPr>
        <p:txBody>
          <a:bodyPr/>
          <a:lstStyle/>
          <a:p>
            <a:r>
              <a:rPr lang="en-US" dirty="0"/>
              <a:t>Indexing raw data for efficient SQL querying operations</a:t>
            </a:r>
          </a:p>
          <a:p>
            <a:r>
              <a:rPr lang="en-US" dirty="0"/>
              <a:t>Removal of symmetric duplicates for data integrity</a:t>
            </a:r>
          </a:p>
          <a:p>
            <a:r>
              <a:rPr lang="en-US" dirty="0"/>
              <a:t>Handling records with a distance value of 0 to ensure numerical stability</a:t>
            </a:r>
          </a:p>
          <a:p>
            <a:r>
              <a:rPr lang="en-US" dirty="0"/>
              <a:t>Temporal sorting of data</a:t>
            </a:r>
          </a:p>
          <a:p>
            <a:r>
              <a:rPr lang="en-US" dirty="0" err="1"/>
              <a:t>Subsetting</a:t>
            </a:r>
            <a:r>
              <a:rPr lang="en-US" dirty="0"/>
              <a:t> strategy: smaller, representative sample for initial code development phase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75B46-1A54-44B9-BDCF-97B4D6758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625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32416A3-39EF-4CBE-943D-C79C22FDD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/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75B46-1A54-44B9-BDCF-97B4D6758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DF30E9D5-4748-2999-0F13-3D93C98DE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178" y="2350344"/>
            <a:ext cx="4788793" cy="2934783"/>
          </a:xfrm>
          <a:prstGeom prst="rect">
            <a:avLst/>
          </a:prstGeom>
        </p:spPr>
      </p:pic>
      <p:pic>
        <p:nvPicPr>
          <p:cNvPr id="7" name="Picture 6" descr="A graph with orange and green lines&#10;&#10;Description automatically generated">
            <a:extLst>
              <a:ext uri="{FF2B5EF4-FFF2-40B4-BE49-F238E27FC236}">
                <a16:creationId xmlns:a16="http://schemas.microsoft.com/office/drawing/2014/main" id="{DA239DAF-583D-47E8-53C6-C9ABB8D56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029" y="2137052"/>
            <a:ext cx="4516301" cy="336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78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4D0B95D8-A02E-1373-DEBB-7B25E1969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83" r="19164"/>
          <a:stretch/>
        </p:blipFill>
        <p:spPr>
          <a:xfrm>
            <a:off x="838199" y="496887"/>
            <a:ext cx="4114801" cy="5343517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E8D036FB-049F-42B9-8221-9EAE4768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0" y="535197"/>
            <a:ext cx="4749800" cy="816429"/>
          </a:xfrm>
        </p:spPr>
        <p:txBody>
          <a:bodyPr/>
          <a:lstStyle/>
          <a:p>
            <a:r>
              <a:rPr lang="en-US" sz="2800" dirty="0"/>
              <a:t>Epidemic Simulation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58E8B1-0215-4BC8-AF46-4F9A87F2A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7600" y="1351626"/>
            <a:ext cx="4749800" cy="3103641"/>
          </a:xfrm>
        </p:spPr>
        <p:txBody>
          <a:bodyPr/>
          <a:lstStyle/>
          <a:p>
            <a:r>
              <a:rPr lang="en-US" dirty="0"/>
              <a:t>Simulation of infection transmission dynamics using SIR model</a:t>
            </a:r>
          </a:p>
          <a:p>
            <a:r>
              <a:rPr lang="en-US" dirty="0"/>
              <a:t>Initial infected individuals and corresponding recovery times selected randomly</a:t>
            </a:r>
          </a:p>
          <a:p>
            <a:r>
              <a:rPr lang="en-US" dirty="0"/>
              <a:t>Three simulation scenarios with varying total proportion of population infected</a:t>
            </a:r>
          </a:p>
          <a:p>
            <a:r>
              <a:rPr lang="en-US" dirty="0"/>
              <a:t>Simulation run for two weeks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5CC355-F6A6-4B5D-BE90-7C2313A8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0850" y="0"/>
            <a:ext cx="2349500" cy="993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4E634428-1DD3-DA9A-400F-829F9567B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206" y="4200520"/>
            <a:ext cx="3670788" cy="103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730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3F083B8-4B95-4C15-B710-4BC526A2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580" y="387245"/>
            <a:ext cx="4694420" cy="112439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8E3964-EE54-4BDC-A0A3-DC7D197FF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10587" y="1774689"/>
            <a:ext cx="4058872" cy="3889958"/>
          </a:xfrm>
        </p:spPr>
        <p:txBody>
          <a:bodyPr/>
          <a:lstStyle/>
          <a:p>
            <a:r>
              <a:rPr lang="en-US" dirty="0"/>
              <a:t>Introduction​</a:t>
            </a:r>
          </a:p>
          <a:p>
            <a:r>
              <a:rPr lang="en-US" dirty="0"/>
              <a:t>Related Works</a:t>
            </a:r>
          </a:p>
          <a:p>
            <a:r>
              <a:rPr lang="en-US" dirty="0"/>
              <a:t>Methodology​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Discussion​</a:t>
            </a:r>
          </a:p>
          <a:p>
            <a:r>
              <a:rPr lang="en-US" dirty="0"/>
              <a:t>​Future Works</a:t>
            </a:r>
          </a:p>
          <a:p>
            <a:r>
              <a:rPr lang="en-US" dirty="0"/>
              <a:t>Summary​</a:t>
            </a:r>
          </a:p>
        </p:txBody>
      </p:sp>
      <p:pic>
        <p:nvPicPr>
          <p:cNvPr id="37" name="Picture Placeholder 36" descr="A picture containing outdoor, tall, plant, grass, beach">
            <a:extLst>
              <a:ext uri="{FF2B5EF4-FFF2-40B4-BE49-F238E27FC236}">
                <a16:creationId xmlns:a16="http://schemas.microsoft.com/office/drawing/2014/main" id="{1573DF6C-A3E4-4821-B550-4A14F71D3AA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3361" y="0"/>
            <a:ext cx="3598052" cy="3258105"/>
          </a:xfrm>
        </p:spPr>
      </p:pic>
      <p:pic>
        <p:nvPicPr>
          <p:cNvPr id="31" name="Picture Placeholder 30" descr="A close-up of an anemone">
            <a:extLst>
              <a:ext uri="{FF2B5EF4-FFF2-40B4-BE49-F238E27FC236}">
                <a16:creationId xmlns:a16="http://schemas.microsoft.com/office/drawing/2014/main" id="{8B396EA2-87A9-49C1-BCCC-F8C1867D92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3361" y="3599895"/>
            <a:ext cx="3598052" cy="32581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E626F-057D-4E99-A748-F977659F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" name="Picture 1" descr="Close-up unopened pill packets">
            <a:extLst>
              <a:ext uri="{FF2B5EF4-FFF2-40B4-BE49-F238E27FC236}">
                <a16:creationId xmlns:a16="http://schemas.microsoft.com/office/drawing/2014/main" id="{38372333-1431-9F2C-6C1B-5C6821D1F3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80" r="14528" b="10630"/>
          <a:stretch/>
        </p:blipFill>
        <p:spPr>
          <a:xfrm>
            <a:off x="7183361" y="-1"/>
            <a:ext cx="3598052" cy="3258106"/>
          </a:xfrm>
          <a:prstGeom prst="rect">
            <a:avLst/>
          </a:prstGeom>
        </p:spPr>
      </p:pic>
      <p:pic>
        <p:nvPicPr>
          <p:cNvPr id="5" name="Picture 21" descr="Abstract background of data">
            <a:extLst>
              <a:ext uri="{FF2B5EF4-FFF2-40B4-BE49-F238E27FC236}">
                <a16:creationId xmlns:a16="http://schemas.microsoft.com/office/drawing/2014/main" id="{B9D9D6EE-8EEA-C3D5-534B-245FA48423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752" r="21128"/>
          <a:stretch/>
        </p:blipFill>
        <p:spPr>
          <a:xfrm>
            <a:off x="7183361" y="3599895"/>
            <a:ext cx="3598052" cy="32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42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8D036FB-049F-42B9-8221-9EAE4768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0" y="535197"/>
            <a:ext cx="4749800" cy="816429"/>
          </a:xfrm>
        </p:spPr>
        <p:txBody>
          <a:bodyPr/>
          <a:lstStyle/>
          <a:p>
            <a:r>
              <a:rPr lang="en-US" sz="2800" dirty="0"/>
              <a:t>Data Transformation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58E8B1-0215-4BC8-AF46-4F9A87F2A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7600" y="1351627"/>
            <a:ext cx="4749800" cy="2077374"/>
          </a:xfrm>
        </p:spPr>
        <p:txBody>
          <a:bodyPr/>
          <a:lstStyle/>
          <a:p>
            <a:r>
              <a:rPr lang="en-US" dirty="0"/>
              <a:t>Graph created for each timestep</a:t>
            </a:r>
          </a:p>
          <a:p>
            <a:r>
              <a:rPr lang="en-US" dirty="0"/>
              <a:t>Node feature matrix, edge attribute, edge indices and target labels prepared</a:t>
            </a:r>
          </a:p>
          <a:p>
            <a:r>
              <a:rPr lang="en-US" dirty="0"/>
              <a:t>Graphs organized into sequential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5CC355-F6A6-4B5D-BE90-7C2313A8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0850" y="0"/>
            <a:ext cx="2349500" cy="993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01E3A-A85B-4579-12E7-520104491A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1" r="29144"/>
          <a:stretch/>
        </p:blipFill>
        <p:spPr>
          <a:xfrm>
            <a:off x="838200" y="496887"/>
            <a:ext cx="4114800" cy="533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16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32416A3-39EF-4CBE-943D-C79C22FDD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/>
          <a:lstStyle/>
          <a:p>
            <a:r>
              <a:rPr lang="en-US" dirty="0"/>
              <a:t>Splitting the graph dataset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127C79B-F024-434C-825D-15CEE80923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7551" y="2486203"/>
            <a:ext cx="9675371" cy="3325723"/>
          </a:xfrm>
        </p:spPr>
        <p:txBody>
          <a:bodyPr/>
          <a:lstStyle/>
          <a:p>
            <a:r>
              <a:rPr lang="en-US" dirty="0"/>
              <a:t>Thoughtful division of dataset into training set (first 3744 graphs) and testing set (288 graphs)</a:t>
            </a:r>
          </a:p>
          <a:p>
            <a:r>
              <a:rPr lang="en-US" dirty="0"/>
              <a:t>Sequential split without shuffling to preserve temporal order, maintaining time series element</a:t>
            </a:r>
          </a:p>
          <a:p>
            <a:r>
              <a:rPr lang="en-US" dirty="0"/>
              <a:t>Batch size of 32 chosen for efficient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75B46-1A54-44B9-BDCF-97B4D6758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823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8D036FB-049F-42B9-8221-9EAE4768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0" y="535197"/>
            <a:ext cx="4749800" cy="816429"/>
          </a:xfrm>
        </p:spPr>
        <p:txBody>
          <a:bodyPr/>
          <a:lstStyle/>
          <a:p>
            <a:r>
              <a:rPr lang="en-US" sz="2800" dirty="0"/>
              <a:t>GNN Development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58E8B1-0215-4BC8-AF46-4F9A87F2A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7600" y="1351627"/>
            <a:ext cx="4749800" cy="2077374"/>
          </a:xfrm>
        </p:spPr>
        <p:txBody>
          <a:bodyPr/>
          <a:lstStyle/>
          <a:p>
            <a:r>
              <a:rPr lang="en-US" dirty="0"/>
              <a:t>Custom two-layer network with </a:t>
            </a:r>
            <a:r>
              <a:rPr lang="en-US" dirty="0" err="1"/>
              <a:t>ReLU</a:t>
            </a:r>
            <a:r>
              <a:rPr lang="en-US" dirty="0"/>
              <a:t> activation and dropout layers. </a:t>
            </a:r>
          </a:p>
          <a:p>
            <a:r>
              <a:rPr lang="en-US" dirty="0"/>
              <a:t>Adam optimizer was used with a pre-specified learning rate and a </a:t>
            </a:r>
            <a:r>
              <a:rPr lang="en-US" dirty="0" err="1"/>
              <a:t>BCEWithLogitsLoss</a:t>
            </a:r>
            <a:r>
              <a:rPr lang="en-US" dirty="0"/>
              <a:t> loss function </a:t>
            </a:r>
          </a:p>
          <a:p>
            <a:r>
              <a:rPr lang="en-US" dirty="0"/>
              <a:t>Three architectures used: Graph Convolutional Network (GCN), Graph Attention Network (GAT) and </a:t>
            </a:r>
            <a:r>
              <a:rPr lang="en-US" dirty="0" err="1"/>
              <a:t>GraphSAGE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5CC355-F6A6-4B5D-BE90-7C2313A8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0850" y="0"/>
            <a:ext cx="2349500" cy="993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Neuron system in yellow and light blue">
            <a:extLst>
              <a:ext uri="{FF2B5EF4-FFF2-40B4-BE49-F238E27FC236}">
                <a16:creationId xmlns:a16="http://schemas.microsoft.com/office/drawing/2014/main" id="{7E1D4CBA-6153-8979-8BE1-005E40881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12" r="23874" b="1"/>
          <a:stretch/>
        </p:blipFill>
        <p:spPr>
          <a:xfrm>
            <a:off x="838200" y="496887"/>
            <a:ext cx="4114800" cy="5337549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3445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32416A3-39EF-4CBE-943D-C79C22FDD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/>
          <a:lstStyle/>
          <a:p>
            <a:r>
              <a:rPr lang="en-US" dirty="0"/>
              <a:t>Hyperparameter Tuning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127C79B-F024-434C-825D-15CEE80923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7551" y="2087621"/>
            <a:ext cx="9675371" cy="3325723"/>
          </a:xfrm>
        </p:spPr>
        <p:txBody>
          <a:bodyPr/>
          <a:lstStyle/>
          <a:p>
            <a:r>
              <a:rPr lang="en-US" dirty="0"/>
              <a:t>Key hyperparameters considered: Learning Rate (LR), Hidden Dimensions, Number of Epochs, Batch Size, Dropout Probability, Number of Attention Heads (for GAT), Number of Samples (for </a:t>
            </a:r>
            <a:r>
              <a:rPr lang="en-US" dirty="0" err="1"/>
              <a:t>GraphSAGE</a:t>
            </a:r>
            <a:r>
              <a:rPr lang="en-US" dirty="0"/>
              <a:t>).</a:t>
            </a:r>
          </a:p>
          <a:p>
            <a:r>
              <a:rPr lang="en-US" dirty="0"/>
              <a:t>Hyperparameters' impact on model behavior and performance carefully considered during tuning</a:t>
            </a:r>
          </a:p>
          <a:p>
            <a:r>
              <a:rPr lang="en-US" dirty="0"/>
              <a:t>Sequential grid search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75B46-1A54-44B9-BDCF-97B4D6758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11433B0C-6467-1912-113B-4BC0C7C57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181" y="4254190"/>
            <a:ext cx="4906110" cy="166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35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ree arrows on bullseye">
            <a:extLst>
              <a:ext uri="{FF2B5EF4-FFF2-40B4-BE49-F238E27FC236}">
                <a16:creationId xmlns:a16="http://schemas.microsoft.com/office/drawing/2014/main" id="{B4598E6E-0755-94C8-C9FC-8BD0AB7F05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25" t="6291" r="43174" b="2"/>
          <a:stretch/>
        </p:blipFill>
        <p:spPr>
          <a:xfrm>
            <a:off x="840546" y="496887"/>
            <a:ext cx="4110108" cy="5367338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E8D036FB-049F-42B9-8221-9EAE4768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0" y="535197"/>
            <a:ext cx="4749800" cy="816429"/>
          </a:xfrm>
        </p:spPr>
        <p:txBody>
          <a:bodyPr/>
          <a:lstStyle/>
          <a:p>
            <a:r>
              <a:rPr lang="en-US" sz="2800" dirty="0"/>
              <a:t>Performance Evaluation Metrics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58E8B1-0215-4BC8-AF46-4F9A87F2A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7600" y="1351627"/>
            <a:ext cx="4749800" cy="2077374"/>
          </a:xfrm>
        </p:spPr>
        <p:txBody>
          <a:bodyPr/>
          <a:lstStyle/>
          <a:p>
            <a:r>
              <a:rPr lang="en-US" dirty="0"/>
              <a:t>True Positive (TP), True Negative (TN), False Positive (FP) and False Negative (FN) derived from confusion matrix</a:t>
            </a:r>
          </a:p>
          <a:p>
            <a:r>
              <a:rPr lang="en-US" dirty="0"/>
              <a:t>Accuracy, Specificity, Sensitivity and F1-score used to characterize model performance</a:t>
            </a:r>
          </a:p>
          <a:p>
            <a:r>
              <a:rPr lang="en-US" dirty="0"/>
              <a:t>Metrics used tailored to the classification nature of the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5CC355-F6A6-4B5D-BE90-7C2313A8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0850" y="0"/>
            <a:ext cx="2349500" cy="993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937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AFC99-1572-B7D7-172F-1B222E6C2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540D5-97CD-6320-04AA-DDDD646D5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753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32416A3-39EF-4CBE-943D-C79C22FDD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/>
          <a:lstStyle/>
          <a:p>
            <a:r>
              <a:rPr lang="en-US" dirty="0"/>
              <a:t>Overview of Labels Generated for the Three Simulations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75B46-1A54-44B9-BDCF-97B4D6758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62D7C61A-0BEB-5A51-3731-638608CBD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71" y="2074247"/>
            <a:ext cx="8620057" cy="369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96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32416A3-39EF-4CBE-943D-C79C22FDD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/>
          <a:lstStyle/>
          <a:p>
            <a:r>
              <a:rPr lang="en-US" dirty="0"/>
              <a:t>Graph Convolutional </a:t>
            </a:r>
            <a:r>
              <a:rPr lang="en-US" dirty="0" err="1"/>
              <a:t>NetWORK</a:t>
            </a:r>
            <a:r>
              <a:rPr lang="en-US" dirty="0"/>
              <a:t> (GCN)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75B46-1A54-44B9-BDCF-97B4D6758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CEF57EFC-3652-4E88-405A-00221EAF2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392" y="1663935"/>
            <a:ext cx="7145215" cy="1396317"/>
          </a:xfrm>
          <a:prstGeom prst="rect">
            <a:avLst/>
          </a:prstGeom>
        </p:spPr>
      </p:pic>
      <p:pic>
        <p:nvPicPr>
          <p:cNvPr id="7" name="Picture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1AD6EBA0-2F6A-1487-40B0-CE7497A55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392" y="3111563"/>
            <a:ext cx="7145215" cy="1387526"/>
          </a:xfrm>
          <a:prstGeom prst="rect">
            <a:avLst/>
          </a:prstGeom>
        </p:spPr>
      </p:pic>
      <p:pic>
        <p:nvPicPr>
          <p:cNvPr id="9" name="Picture 8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6D12E172-E249-3818-B57B-CC6EAE3F8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392" y="4550400"/>
            <a:ext cx="7145215" cy="140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69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32416A3-39EF-4CBE-943D-C79C22FDD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/>
          <a:lstStyle/>
          <a:p>
            <a:r>
              <a:rPr lang="en-US" dirty="0"/>
              <a:t>Graph ATTENTION NETWORK (GAT)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75B46-1A54-44B9-BDCF-97B4D6758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CFAF5E4-6B5D-F7D2-A62F-DBA39A3AB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365" y="1728650"/>
            <a:ext cx="6931269" cy="1322272"/>
          </a:xfrm>
          <a:prstGeom prst="rect">
            <a:avLst/>
          </a:prstGeom>
        </p:spPr>
      </p:pic>
      <p:pic>
        <p:nvPicPr>
          <p:cNvPr id="7" name="Picture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3F0E33BE-D225-DBCD-8F72-A1F250AD1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365" y="3138365"/>
            <a:ext cx="6931269" cy="1337427"/>
          </a:xfrm>
          <a:prstGeom prst="rect">
            <a:avLst/>
          </a:prstGeom>
        </p:spPr>
      </p:pic>
      <p:pic>
        <p:nvPicPr>
          <p:cNvPr id="9" name="Picture 8" descr="A table with numbers and text&#10;&#10;Description automatically generated">
            <a:extLst>
              <a:ext uri="{FF2B5EF4-FFF2-40B4-BE49-F238E27FC236}">
                <a16:creationId xmlns:a16="http://schemas.microsoft.com/office/drawing/2014/main" id="{2A209D5D-989F-B590-9C56-38363A38B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365" y="4571789"/>
            <a:ext cx="6931269" cy="134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46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32416A3-39EF-4CBE-943D-C79C22FDD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/>
          <a:lstStyle/>
          <a:p>
            <a:r>
              <a:rPr lang="en-US" dirty="0" err="1"/>
              <a:t>GraphSAGE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75B46-1A54-44B9-BDCF-97B4D6758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3F249BB1-9EE0-F874-3EA9-F74DBE44F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952" y="1689248"/>
            <a:ext cx="7048095" cy="1362417"/>
          </a:xfrm>
          <a:prstGeom prst="rect">
            <a:avLst/>
          </a:prstGeom>
        </p:spPr>
      </p:pic>
      <p:pic>
        <p:nvPicPr>
          <p:cNvPr id="7" name="Picture 6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889BF0EC-D1CD-D2EE-5049-365C30435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952" y="3121168"/>
            <a:ext cx="7048095" cy="1351245"/>
          </a:xfrm>
          <a:prstGeom prst="rect">
            <a:avLst/>
          </a:prstGeom>
        </p:spPr>
      </p:pic>
      <p:pic>
        <p:nvPicPr>
          <p:cNvPr id="9" name="Picture 8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67827DF0-1621-97F7-E97F-13011AD22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952" y="4541916"/>
            <a:ext cx="7048095" cy="135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88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AFC99-1572-B7D7-172F-1B222E6C2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540D5-97CD-6320-04AA-DDDD646D5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18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AFC99-1572-B7D7-172F-1B222E6C2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540D5-97CD-6320-04AA-DDDD646D5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11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8D036FB-049F-42B9-8221-9EAE4768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0" y="535197"/>
            <a:ext cx="4749800" cy="816429"/>
          </a:xfrm>
        </p:spPr>
        <p:txBody>
          <a:bodyPr/>
          <a:lstStyle/>
          <a:p>
            <a:r>
              <a:rPr lang="en-US" sz="2800" dirty="0"/>
              <a:t>Limitations of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58E8B1-0215-4BC8-AF46-4F9A87F2A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7600" y="1351627"/>
            <a:ext cx="4749800" cy="2077374"/>
          </a:xfrm>
        </p:spPr>
        <p:txBody>
          <a:bodyPr/>
          <a:lstStyle/>
          <a:p>
            <a:r>
              <a:rPr lang="en-US" dirty="0"/>
              <a:t>Study foundation: Proximity assumption due to data constraints</a:t>
            </a:r>
          </a:p>
          <a:p>
            <a:r>
              <a:rPr lang="en-US" dirty="0"/>
              <a:t>Limitations: Incomplete capturing of interactions and lack of individual attributes</a:t>
            </a:r>
          </a:p>
          <a:p>
            <a:r>
              <a:rPr lang="en-US" dirty="0"/>
              <a:t>Data seemed simulated</a:t>
            </a:r>
          </a:p>
          <a:p>
            <a:r>
              <a:rPr lang="en-US" dirty="0"/>
              <a:t>Absence of timestamps limited context</a:t>
            </a:r>
          </a:p>
          <a:p>
            <a:r>
              <a:rPr lang="en-US" dirty="0"/>
              <a:t>Lack of specific virus/infection type data hampered model accuracy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5CC355-F6A6-4B5D-BE90-7C2313A8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0850" y="0"/>
            <a:ext cx="2349500" cy="993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159B5BA1-B573-B84A-3779-B1157CAB2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68" r="25368"/>
          <a:stretch/>
        </p:blipFill>
        <p:spPr>
          <a:xfrm>
            <a:off x="838199" y="496887"/>
            <a:ext cx="4114801" cy="533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78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8D036FB-049F-42B9-8221-9EAE4768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0" y="535197"/>
            <a:ext cx="4749800" cy="816429"/>
          </a:xfrm>
        </p:spPr>
        <p:txBody>
          <a:bodyPr/>
          <a:lstStyle/>
          <a:p>
            <a:r>
              <a:rPr lang="en-US" sz="2800" dirty="0"/>
              <a:t>Limitations of Methodology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58E8B1-0215-4BC8-AF46-4F9A87F2A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7600" y="1351627"/>
            <a:ext cx="4749800" cy="2077374"/>
          </a:xfrm>
        </p:spPr>
        <p:txBody>
          <a:bodyPr/>
          <a:lstStyle/>
          <a:p>
            <a:r>
              <a:rPr lang="en-US" dirty="0"/>
              <a:t>Use of artificial labels due to absence of real infection status labels.</a:t>
            </a:r>
          </a:p>
          <a:p>
            <a:r>
              <a:rPr lang="en-US" dirty="0"/>
              <a:t>Reliance on simulation-based validation; need for real-world verification and applicability.</a:t>
            </a:r>
          </a:p>
          <a:p>
            <a:r>
              <a:rPr lang="en-US" dirty="0"/>
              <a:t>Concerns about research's robustness and generalizability across various real-world settings.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5CC355-F6A6-4B5D-BE90-7C2313A8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0850" y="0"/>
            <a:ext cx="2349500" cy="993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Scan of a human brain in a neurology clinic">
            <a:extLst>
              <a:ext uri="{FF2B5EF4-FFF2-40B4-BE49-F238E27FC236}">
                <a16:creationId xmlns:a16="http://schemas.microsoft.com/office/drawing/2014/main" id="{61F81F75-6F9A-B141-0F0B-C69CEA87E6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21" r="10361"/>
          <a:stretch/>
        </p:blipFill>
        <p:spPr>
          <a:xfrm>
            <a:off x="838200" y="496887"/>
            <a:ext cx="4114800" cy="533754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37834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8D036FB-049F-42B9-8221-9EAE4768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0" y="535197"/>
            <a:ext cx="4749800" cy="816429"/>
          </a:xfrm>
        </p:spPr>
        <p:txBody>
          <a:bodyPr/>
          <a:lstStyle/>
          <a:p>
            <a:r>
              <a:rPr lang="en-US" sz="2800" dirty="0"/>
              <a:t>FUTURE WORKS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58E8B1-0215-4BC8-AF46-4F9A87F2A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7600" y="1351627"/>
            <a:ext cx="4749800" cy="2077374"/>
          </a:xfrm>
        </p:spPr>
        <p:txBody>
          <a:bodyPr/>
          <a:lstStyle/>
          <a:p>
            <a:r>
              <a:rPr lang="en-US" dirty="0"/>
              <a:t>Develop real-time adaptive models for changing interaction patterns utilizing real-time data feed</a:t>
            </a:r>
          </a:p>
          <a:p>
            <a:r>
              <a:rPr lang="en-US" dirty="0"/>
              <a:t>Create visualization tools for influential nodes/edges in Include immunity, vaccination, and environmental factors in models</a:t>
            </a:r>
          </a:p>
          <a:p>
            <a:r>
              <a:rPr lang="en-US" dirty="0"/>
              <a:t>Incorporate real-world data with labels for model validation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5CC355-F6A6-4B5D-BE90-7C2313A8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0850" y="0"/>
            <a:ext cx="2349500" cy="993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896EEE77-628E-5A4F-25AE-087DAF6C03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89" r="40152" b="-2"/>
          <a:stretch/>
        </p:blipFill>
        <p:spPr>
          <a:xfrm>
            <a:off x="838200" y="496887"/>
            <a:ext cx="4114800" cy="533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59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ow of samples for medical testing">
            <a:extLst>
              <a:ext uri="{FF2B5EF4-FFF2-40B4-BE49-F238E27FC236}">
                <a16:creationId xmlns:a16="http://schemas.microsoft.com/office/drawing/2014/main" id="{CDC94377-D733-7811-0D62-1CCDF712C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66" t="1937"/>
          <a:stretch/>
        </p:blipFill>
        <p:spPr>
          <a:xfrm>
            <a:off x="838200" y="491773"/>
            <a:ext cx="4114800" cy="5372100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E8D036FB-049F-42B9-8221-9EAE4768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0" y="535197"/>
            <a:ext cx="4749800" cy="816429"/>
          </a:xfrm>
        </p:spPr>
        <p:txBody>
          <a:bodyPr/>
          <a:lstStyle/>
          <a:p>
            <a:r>
              <a:rPr lang="en-US" sz="2800" dirty="0"/>
              <a:t>Healthcare-Acquired infections (HAI)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58E8B1-0215-4BC8-AF46-4F9A87F2A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7600" y="1351627"/>
            <a:ext cx="4749800" cy="2077374"/>
          </a:xfrm>
        </p:spPr>
        <p:txBody>
          <a:bodyPr/>
          <a:lstStyle/>
          <a:p>
            <a:r>
              <a:rPr lang="en-US" dirty="0"/>
              <a:t>Infections acquired during healthcare</a:t>
            </a:r>
          </a:p>
          <a:p>
            <a:r>
              <a:rPr lang="en-US" dirty="0"/>
              <a:t>Pose significant threats to patient safety and global public health</a:t>
            </a:r>
          </a:p>
          <a:p>
            <a:r>
              <a:rPr lang="en-US" dirty="0"/>
              <a:t>Estimated 300,000 cases annually in the UK</a:t>
            </a:r>
          </a:p>
          <a:p>
            <a:r>
              <a:rPr lang="en-US" dirty="0"/>
              <a:t>Cost of HAIs in the UK range between £328 million to £2.2 billion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5CC355-F6A6-4B5D-BE90-7C2313A8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0850" y="0"/>
            <a:ext cx="2349500" cy="993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905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0" descr="Sample being pipetted into a petri dish">
            <a:extLst>
              <a:ext uri="{FF2B5EF4-FFF2-40B4-BE49-F238E27FC236}">
                <a16:creationId xmlns:a16="http://schemas.microsoft.com/office/drawing/2014/main" id="{04BF7C79-45D1-916F-3ECB-C92609665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51" t="-1" r="2993" b="2"/>
          <a:stretch/>
        </p:blipFill>
        <p:spPr>
          <a:xfrm>
            <a:off x="838200" y="496887"/>
            <a:ext cx="4114800" cy="5372100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E8D036FB-049F-42B9-8221-9EAE4768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0" y="535197"/>
            <a:ext cx="4749800" cy="816429"/>
          </a:xfrm>
        </p:spPr>
        <p:txBody>
          <a:bodyPr/>
          <a:lstStyle/>
          <a:p>
            <a:r>
              <a:rPr lang="en-US" sz="2800" dirty="0"/>
              <a:t>Challenges in HAI Management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58E8B1-0215-4BC8-AF46-4F9A87F2A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7600" y="1351627"/>
            <a:ext cx="4749800" cy="2077374"/>
          </a:xfrm>
        </p:spPr>
        <p:txBody>
          <a:bodyPr/>
          <a:lstStyle/>
          <a:p>
            <a:r>
              <a:rPr lang="en-US" dirty="0"/>
              <a:t>Despite medical advancements, managing HAIs remains challenging</a:t>
            </a:r>
          </a:p>
          <a:p>
            <a:r>
              <a:rPr lang="en-US" dirty="0"/>
              <a:t>Infection prevention and control (IPC) measures such as early identification and environmental control are pivotal but face implementation hurdles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5CC355-F6A6-4B5D-BE90-7C2313A8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0850" y="0"/>
            <a:ext cx="2349500" cy="993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61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sk with stethoscope and computer keyboard">
            <a:extLst>
              <a:ext uri="{FF2B5EF4-FFF2-40B4-BE49-F238E27FC236}">
                <a16:creationId xmlns:a16="http://schemas.microsoft.com/office/drawing/2014/main" id="{3B3FB9DB-4A87-7AF0-2BFD-5857D9578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79" t="6184" r="1" b="2"/>
          <a:stretch/>
        </p:blipFill>
        <p:spPr>
          <a:xfrm>
            <a:off x="838200" y="496887"/>
            <a:ext cx="4114800" cy="5388370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E8D036FB-049F-42B9-8221-9EAE4768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0" y="535197"/>
            <a:ext cx="4749800" cy="816429"/>
          </a:xfrm>
        </p:spPr>
        <p:txBody>
          <a:bodyPr/>
          <a:lstStyle/>
          <a:p>
            <a:r>
              <a:rPr lang="en-US" sz="2800" dirty="0"/>
              <a:t>Variability in clinical settings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58E8B1-0215-4BC8-AF46-4F9A87F2A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7600" y="1351627"/>
            <a:ext cx="4749800" cy="2077374"/>
          </a:xfrm>
        </p:spPr>
        <p:txBody>
          <a:bodyPr/>
          <a:lstStyle/>
          <a:p>
            <a:r>
              <a:rPr lang="en-US" dirty="0"/>
              <a:t>Healthcare settings vary, impacting HAI risks, exposure routes and patient demographics</a:t>
            </a:r>
          </a:p>
          <a:p>
            <a:r>
              <a:rPr lang="en-US" dirty="0"/>
              <a:t>Understanding these differences is crucial for tailored intervention strategies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5CC355-F6A6-4B5D-BE90-7C2313A8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0850" y="0"/>
            <a:ext cx="2349500" cy="993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68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8D036FB-049F-42B9-8221-9EAE4768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0" y="535197"/>
            <a:ext cx="4749800" cy="816429"/>
          </a:xfrm>
        </p:spPr>
        <p:txBody>
          <a:bodyPr/>
          <a:lstStyle/>
          <a:p>
            <a:r>
              <a:rPr lang="en-US" sz="2800" dirty="0"/>
              <a:t>Research aims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58E8B1-0215-4BC8-AF46-4F9A87F2A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7600" y="1351627"/>
            <a:ext cx="4749800" cy="3431388"/>
          </a:xfrm>
        </p:spPr>
        <p:txBody>
          <a:bodyPr/>
          <a:lstStyle/>
          <a:p>
            <a:r>
              <a:rPr lang="en-US" dirty="0"/>
              <a:t>To investigate the use of advanced data integration techniques for enhancing infection control practices within healthcare settings</a:t>
            </a:r>
          </a:p>
          <a:p>
            <a:r>
              <a:rPr lang="en-US" dirty="0"/>
              <a:t>To explore the potential of applying machine learning methods in the context of infection control within hospitals</a:t>
            </a:r>
          </a:p>
          <a:p>
            <a:r>
              <a:rPr lang="en-US" dirty="0"/>
              <a:t>To explore the adaptability and robustness of machine learning algorithms in the context of dynamic infection scenarios within healthcare environments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5CC355-F6A6-4B5D-BE90-7C2313A8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0850" y="0"/>
            <a:ext cx="2349500" cy="993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bstract blurred public library with bookshelves">
            <a:extLst>
              <a:ext uri="{FF2B5EF4-FFF2-40B4-BE49-F238E27FC236}">
                <a16:creationId xmlns:a16="http://schemas.microsoft.com/office/drawing/2014/main" id="{8584CB4D-4A3E-39AF-B7A9-75EF547B6B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1" r="37220" b="6917"/>
          <a:stretch/>
        </p:blipFill>
        <p:spPr>
          <a:xfrm>
            <a:off x="838200" y="496887"/>
            <a:ext cx="4114800" cy="533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36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8D036FB-049F-42B9-8221-9EAE4768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0" y="535197"/>
            <a:ext cx="4749800" cy="816429"/>
          </a:xfrm>
        </p:spPr>
        <p:txBody>
          <a:bodyPr/>
          <a:lstStyle/>
          <a:p>
            <a:r>
              <a:rPr lang="en-US" sz="2800" dirty="0"/>
              <a:t>Research questions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58E8B1-0215-4BC8-AF46-4F9A87F2A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97600" y="1351627"/>
            <a:ext cx="4749800" cy="3431388"/>
          </a:xfrm>
        </p:spPr>
        <p:txBody>
          <a:bodyPr/>
          <a:lstStyle/>
          <a:p>
            <a:r>
              <a:rPr lang="en-US" dirty="0"/>
              <a:t>How can contact tracing and Real-Time Location Services (RTLS) data be effectively integrated to create predictive models for HAI transmission in healthcare settings?</a:t>
            </a:r>
          </a:p>
          <a:p>
            <a:r>
              <a:rPr lang="en-US" dirty="0"/>
              <a:t>What are the most suitable machine learning algorithms for modeling the spread of infections using the acquired data, and how do they compare in terms of accuracy and efficiency?</a:t>
            </a:r>
          </a:p>
          <a:p>
            <a:r>
              <a:rPr lang="en-US" dirty="0"/>
              <a:t>How sensitive are the machine learning algorithms to infection risk stochasticity and transmission route?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5CC355-F6A6-4B5D-BE90-7C2313A8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0850" y="0"/>
            <a:ext cx="2349500" cy="993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bstract blurred public library with bookshelves">
            <a:extLst>
              <a:ext uri="{FF2B5EF4-FFF2-40B4-BE49-F238E27FC236}">
                <a16:creationId xmlns:a16="http://schemas.microsoft.com/office/drawing/2014/main" id="{8584CB4D-4A3E-39AF-B7A9-75EF547B6B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1" r="37220" b="6917"/>
          <a:stretch/>
        </p:blipFill>
        <p:spPr>
          <a:xfrm>
            <a:off x="838200" y="496887"/>
            <a:ext cx="4114800" cy="533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7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300AA-C879-3B69-1EE5-201C8C241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F0E00-553D-61E4-0419-5CBC74B9B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53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ED6DA"/>
      </a:accent1>
      <a:accent2>
        <a:srgbClr val="3E7090"/>
      </a:accent2>
      <a:accent3>
        <a:srgbClr val="93A5A8"/>
      </a:accent3>
      <a:accent4>
        <a:srgbClr val="627272"/>
      </a:accent4>
      <a:accent5>
        <a:srgbClr val="BDA07D"/>
      </a:accent5>
      <a:accent6>
        <a:srgbClr val="D8CAB7"/>
      </a:accent6>
      <a:hlink>
        <a:srgbClr val="0563C1"/>
      </a:hlink>
      <a:folHlink>
        <a:srgbClr val="954F72"/>
      </a:folHlink>
    </a:clrScheme>
    <a:fontScheme name="Custom 24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astal_Presentation_TM33468121_Win32_JC_SL_v3" id="{5CC0C496-FD8A-42BF-932F-4FD62E56F269}" vid="{DBEAE538-0105-45CF-A6D4-E0B303E187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3EF380A-18DE-4A59-8A28-3F29B5D010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79BBA1-1277-4614-8DDE-B2EB227512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AF5DA8-6387-4138-BF96-B65D39F2FC2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1398</Words>
  <Application>Microsoft Macintosh PowerPoint</Application>
  <PresentationFormat>Widescreen</PresentationFormat>
  <Paragraphs>215</Paragraphs>
  <Slides>33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Segoe UI</vt:lpstr>
      <vt:lpstr>Segoe UI Light</vt:lpstr>
      <vt:lpstr>Söhne</vt:lpstr>
      <vt:lpstr>Office Theme</vt:lpstr>
      <vt:lpstr>Predictive Modelling of Healthcare-Acquired Infections with RTLS Data &amp; Graph Neural Networks</vt:lpstr>
      <vt:lpstr>Agenda</vt:lpstr>
      <vt:lpstr>Introduction</vt:lpstr>
      <vt:lpstr>Healthcare-Acquired infections (HAI)</vt:lpstr>
      <vt:lpstr>Challenges in HAI Management</vt:lpstr>
      <vt:lpstr>Variability in clinical settings</vt:lpstr>
      <vt:lpstr>Research aims</vt:lpstr>
      <vt:lpstr>Research questions</vt:lpstr>
      <vt:lpstr>Related Works</vt:lpstr>
      <vt:lpstr>SIR Model</vt:lpstr>
      <vt:lpstr>Machine Learning in Epidemiological Modelling</vt:lpstr>
      <vt:lpstr>Graph Approaches in Disease Transmission Prediction</vt:lpstr>
      <vt:lpstr>Methodology</vt:lpstr>
      <vt:lpstr>Methodology Overview</vt:lpstr>
      <vt:lpstr>Description of Data</vt:lpstr>
      <vt:lpstr>Technologies and Libraries Utilised</vt:lpstr>
      <vt:lpstr>Data Preprocessing</vt:lpstr>
      <vt:lpstr>Exploratory Data Analysis (EDA)</vt:lpstr>
      <vt:lpstr>Epidemic Simulation</vt:lpstr>
      <vt:lpstr>Data Transformation</vt:lpstr>
      <vt:lpstr>Splitting the graph dataset</vt:lpstr>
      <vt:lpstr>GNN Development</vt:lpstr>
      <vt:lpstr>Hyperparameter Tuning</vt:lpstr>
      <vt:lpstr>Performance Evaluation Metrics</vt:lpstr>
      <vt:lpstr>Results</vt:lpstr>
      <vt:lpstr>Overview of Labels Generated for the Three Simulations </vt:lpstr>
      <vt:lpstr>Graph Convolutional NetWORK (GCN)</vt:lpstr>
      <vt:lpstr>Graph ATTENTION NETWORK (GAT)</vt:lpstr>
      <vt:lpstr>GraphSAGE</vt:lpstr>
      <vt:lpstr>Discussion</vt:lpstr>
      <vt:lpstr>Limitations of Data</vt:lpstr>
      <vt:lpstr>Limitations of Methodology</vt:lpstr>
      <vt:lpstr>FUTURE 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2021-05-30T14:58:49Z</dcterms:created>
  <dcterms:modified xsi:type="dcterms:W3CDTF">2023-10-05T08:02:39Z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